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72" r:id="rId2"/>
  </p:sldMasterIdLst>
  <p:notesMasterIdLst>
    <p:notesMasterId r:id="rId21"/>
  </p:notesMasterIdLst>
  <p:sldIdLst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1" r:id="rId11"/>
    <p:sldId id="272" r:id="rId12"/>
    <p:sldId id="273" r:id="rId13"/>
    <p:sldId id="274" r:id="rId14"/>
    <p:sldId id="268" r:id="rId15"/>
    <p:sldId id="270" r:id="rId16"/>
    <p:sldId id="311" r:id="rId17"/>
    <p:sldId id="310" r:id="rId18"/>
    <p:sldId id="298" r:id="rId19"/>
    <p:sldId id="31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>
      <p:cViewPr>
        <p:scale>
          <a:sx n="153" d="100"/>
          <a:sy n="153" d="100"/>
        </p:scale>
        <p:origin x="16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SLIDES_API96571898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SLIDES_API96571898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9004EC2F-CAC2-5B1A-461E-304C7BE49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SLIDES_API965718981_30:notes">
            <a:extLst>
              <a:ext uri="{FF2B5EF4-FFF2-40B4-BE49-F238E27FC236}">
                <a16:creationId xmlns:a16="http://schemas.microsoft.com/office/drawing/2014/main" id="{3E65DF31-FA15-A5B9-8E26-9010571D82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SLIDES_API965718981_30:notes">
            <a:extLst>
              <a:ext uri="{FF2B5EF4-FFF2-40B4-BE49-F238E27FC236}">
                <a16:creationId xmlns:a16="http://schemas.microsoft.com/office/drawing/2014/main" id="{97CAA952-CC55-CD6A-5D0F-898A44C5C9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164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9F451ACE-1070-13FE-2666-510373F9C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SLIDES_API965718981_30:notes">
            <a:extLst>
              <a:ext uri="{FF2B5EF4-FFF2-40B4-BE49-F238E27FC236}">
                <a16:creationId xmlns:a16="http://schemas.microsoft.com/office/drawing/2014/main" id="{32B8E9BF-AD27-8322-A64D-E79F4B3068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SLIDES_API965718981_30:notes">
            <a:extLst>
              <a:ext uri="{FF2B5EF4-FFF2-40B4-BE49-F238E27FC236}">
                <a16:creationId xmlns:a16="http://schemas.microsoft.com/office/drawing/2014/main" id="{3D862508-237C-FDA4-47D4-6C45E6A254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121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ACA4B4FD-FD17-8C61-09E1-8B3B93B86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SLIDES_API965718981_30:notes">
            <a:extLst>
              <a:ext uri="{FF2B5EF4-FFF2-40B4-BE49-F238E27FC236}">
                <a16:creationId xmlns:a16="http://schemas.microsoft.com/office/drawing/2014/main" id="{B6006347-C6A8-B24A-BAE5-52C706472E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SLIDES_API965718981_30:notes">
            <a:extLst>
              <a:ext uri="{FF2B5EF4-FFF2-40B4-BE49-F238E27FC236}">
                <a16:creationId xmlns:a16="http://schemas.microsoft.com/office/drawing/2014/main" id="{9E0593B8-0746-7FBC-1756-A40FC3F977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88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FB665-12D9-425D-8BAA-2422E5F2067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20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SLIDES_API96571898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SLIDES_API96571898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SLIDES_API96571898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SLIDES_API96571898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SLIDES_API96571898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SLIDES_API96571898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SLIDES_API96571898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SLIDES_API96571898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SLIDES_API96571898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SLIDES_API96571898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BFB70597-5662-98FF-59F5-F264CB15F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SLIDES_API965718981_30:notes">
            <a:extLst>
              <a:ext uri="{FF2B5EF4-FFF2-40B4-BE49-F238E27FC236}">
                <a16:creationId xmlns:a16="http://schemas.microsoft.com/office/drawing/2014/main" id="{9E242DCE-C016-739D-2630-1009C37F4E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SLIDES_API965718981_30:notes">
            <a:extLst>
              <a:ext uri="{FF2B5EF4-FFF2-40B4-BE49-F238E27FC236}">
                <a16:creationId xmlns:a16="http://schemas.microsoft.com/office/drawing/2014/main" id="{E9F2D068-2DEB-A834-97A9-6928A8932A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665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36086E78-1141-D197-A32D-B15BA8E73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SLIDES_API965718981_30:notes">
            <a:extLst>
              <a:ext uri="{FF2B5EF4-FFF2-40B4-BE49-F238E27FC236}">
                <a16:creationId xmlns:a16="http://schemas.microsoft.com/office/drawing/2014/main" id="{E431C599-6813-5D8E-ABE3-0AF272CB64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SLIDES_API965718981_30:notes">
            <a:extLst>
              <a:ext uri="{FF2B5EF4-FFF2-40B4-BE49-F238E27FC236}">
                <a16:creationId xmlns:a16="http://schemas.microsoft.com/office/drawing/2014/main" id="{4BA044F1-0CB6-4979-2A45-8915DEC7A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07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A8009A04-616C-4B72-50F2-B3B454551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SLIDES_API965718981_30:notes">
            <a:extLst>
              <a:ext uri="{FF2B5EF4-FFF2-40B4-BE49-F238E27FC236}">
                <a16:creationId xmlns:a16="http://schemas.microsoft.com/office/drawing/2014/main" id="{2C2C7942-5411-6DE0-1216-95D4883238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SLIDES_API965718981_30:notes">
            <a:extLst>
              <a:ext uri="{FF2B5EF4-FFF2-40B4-BE49-F238E27FC236}">
                <a16:creationId xmlns:a16="http://schemas.microsoft.com/office/drawing/2014/main" id="{81ED975B-3BF3-BB29-AC84-41D40C4FB7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38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4500"/>
            </a:lvl1pPr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1800"/>
            </a:lvl1pPr>
            <a:lvl2pPr marL="342900" lvl="1" indent="0" algn="ctr">
              <a:buNone/>
              <a:defRPr sz="1500"/>
            </a:lvl2pPr>
            <a:lvl3pPr marL="685800" lvl="2" indent="0" algn="ctr">
              <a:buNone/>
              <a:defRPr sz="1350"/>
            </a:lvl3pPr>
            <a:lvl4pPr marL="1028700" lvl="3" indent="0" algn="ctr">
              <a:buNone/>
              <a:defRPr sz="1200"/>
            </a:lvl4pPr>
            <a:lvl5pPr marL="1371600" lvl="4" indent="0" algn="ctr">
              <a:buNone/>
              <a:defRPr sz="1200"/>
            </a:lvl5pPr>
            <a:lvl6pPr marL="1714500" lvl="5" indent="0" algn="ctr">
              <a:buNone/>
              <a:defRPr sz="1200"/>
            </a:lvl6pPr>
            <a:lvl7pPr marL="2057400" lvl="6" indent="0" algn="ctr">
              <a:buNone/>
              <a:defRPr sz="1200"/>
            </a:lvl7pPr>
            <a:lvl8pPr marL="2400300" lvl="7" indent="0" algn="ctr">
              <a:buNone/>
              <a:defRPr sz="1200"/>
            </a:lvl8pPr>
            <a:lvl9pPr marL="2743200" lvl="8" indent="0" algn="ctr">
              <a:buNone/>
              <a:defRPr sz="12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0746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4816-4367-48B6-9627-873E57D94ECA}" type="datetimeFigureOut">
              <a:rPr lang="ru-RU" smtClean="0"/>
              <a:t>13.10.2025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A406-69C0-4B0B-AA01-8DF1AE6715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72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4500"/>
            </a:lvl1pPr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1800"/>
            </a:lvl1pPr>
            <a:lvl2pPr marL="342900" lvl="1" indent="0" algn="ctr">
              <a:buNone/>
              <a:defRPr sz="1500"/>
            </a:lvl2pPr>
            <a:lvl3pPr marL="685800" lvl="2" indent="0" algn="ctr">
              <a:buNone/>
              <a:defRPr sz="1350"/>
            </a:lvl3pPr>
            <a:lvl4pPr marL="1028700" lvl="3" indent="0" algn="ctr">
              <a:buNone/>
              <a:defRPr sz="1200"/>
            </a:lvl4pPr>
            <a:lvl5pPr marL="1371600" lvl="4" indent="0" algn="ctr">
              <a:buNone/>
              <a:defRPr sz="1200"/>
            </a:lvl5pPr>
            <a:lvl6pPr marL="1714500" lvl="5" indent="0" algn="ctr">
              <a:buNone/>
              <a:defRPr sz="1200"/>
            </a:lvl6pPr>
            <a:lvl7pPr marL="2057400" lvl="6" indent="0" algn="ctr">
              <a:buNone/>
              <a:defRPr sz="1200"/>
            </a:lvl7pPr>
            <a:lvl8pPr marL="2400300" lvl="7" indent="0" algn="ctr">
              <a:buNone/>
              <a:defRPr sz="1200"/>
            </a:lvl8pPr>
            <a:lvl9pPr marL="2743200" lvl="8" indent="0" algn="ctr">
              <a:buNone/>
              <a:defRPr sz="12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54973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0464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4500"/>
            </a:lvl1pPr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9307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148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2583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29841" y="273843"/>
            <a:ext cx="7886700" cy="99417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3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1800" b="1"/>
            </a:lvl1pPr>
            <a:lvl2pPr marL="342900" lvl="1" indent="0">
              <a:buNone/>
              <a:defRPr sz="1500" b="1"/>
            </a:lvl2pPr>
            <a:lvl3pPr marL="685800" lvl="2" indent="0">
              <a:buNone/>
              <a:defRPr sz="1350" b="1"/>
            </a:lvl3pPr>
            <a:lvl4pPr marL="1028700" lvl="3" indent="0">
              <a:buNone/>
              <a:defRPr sz="1200" b="1"/>
            </a:lvl4pPr>
            <a:lvl5pPr marL="1371600" lvl="4" indent="0">
              <a:buNone/>
              <a:defRPr sz="1200" b="1"/>
            </a:lvl5pPr>
            <a:lvl6pPr marL="1714500" lvl="5" indent="0">
              <a:buNone/>
              <a:defRPr sz="1200" b="1"/>
            </a:lvl6pPr>
            <a:lvl7pPr marL="2057400" lvl="6" indent="0">
              <a:buNone/>
              <a:defRPr sz="1200" b="1"/>
            </a:lvl7pPr>
            <a:lvl8pPr marL="2400300" lvl="7" indent="0">
              <a:buNone/>
              <a:defRPr sz="1200" b="1"/>
            </a:lvl8pPr>
            <a:lvl9pPr marL="2743200" lvl="8" indent="0">
              <a:buNone/>
              <a:defRPr sz="12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29151" y="1260873"/>
            <a:ext cx="3887390" cy="617933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1800" b="1"/>
            </a:lvl1pPr>
            <a:lvl2pPr marL="342900" lvl="1" indent="0">
              <a:buNone/>
              <a:defRPr sz="1500" b="1"/>
            </a:lvl2pPr>
            <a:lvl3pPr marL="685800" lvl="2" indent="0">
              <a:buNone/>
              <a:defRPr sz="1350" b="1"/>
            </a:lvl3pPr>
            <a:lvl4pPr marL="1028700" lvl="3" indent="0">
              <a:buNone/>
              <a:defRPr sz="1200" b="1"/>
            </a:lvl4pPr>
            <a:lvl5pPr marL="1371600" lvl="4" indent="0">
              <a:buNone/>
              <a:defRPr sz="1200" b="1"/>
            </a:lvl5pPr>
            <a:lvl6pPr marL="1714500" lvl="5" indent="0">
              <a:buNone/>
              <a:defRPr sz="1200" b="1"/>
            </a:lvl6pPr>
            <a:lvl7pPr marL="2057400" lvl="6" indent="0">
              <a:buNone/>
              <a:defRPr sz="1200" b="1"/>
            </a:lvl7pPr>
            <a:lvl8pPr marL="2400300" lvl="7" indent="0">
              <a:buNone/>
              <a:defRPr sz="1200" b="1"/>
            </a:lvl8pPr>
            <a:lvl9pPr marL="2743200" lvl="8" indent="0">
              <a:buNone/>
              <a:defRPr sz="12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0" cy="276344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5503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400"/>
            </a:lvl1pPr>
          </a:lstStyle>
          <a:p>
            <a:r>
              <a:t>Образец заголовка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49" cy="3655219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100"/>
            </a:lvl2pPr>
            <a:lvl3pPr lvl="2">
              <a:defRPr sz="1800"/>
            </a:lvl3pPr>
            <a:lvl4pPr lvl="3">
              <a:defRPr sz="1500"/>
            </a:lvl4pPr>
            <a:lvl5pPr lvl="4">
              <a:defRPr sz="1500"/>
            </a:lvl5pPr>
            <a:lvl6pPr lvl="5">
              <a:defRPr sz="1500"/>
            </a:lvl6pPr>
            <a:lvl7pPr lvl="6">
              <a:defRPr sz="1500"/>
            </a:lvl7pPr>
            <a:lvl8pPr lvl="7">
              <a:defRPr sz="1500"/>
            </a:lvl8pPr>
            <a:lvl9pPr lvl="8">
              <a:defRPr sz="15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200"/>
            </a:lvl1pPr>
            <a:lvl2pPr marL="342900" lvl="1" indent="0">
              <a:buNone/>
              <a:defRPr sz="1050"/>
            </a:lvl2pPr>
            <a:lvl3pPr marL="685800" lvl="2" indent="0">
              <a:buNone/>
              <a:defRPr sz="900"/>
            </a:lvl3pPr>
            <a:lvl4pPr marL="1028700" lvl="3" indent="0">
              <a:buNone/>
              <a:defRPr sz="750"/>
            </a:lvl4pPr>
            <a:lvl5pPr marL="1371600" lvl="4" indent="0">
              <a:buNone/>
              <a:defRPr sz="750"/>
            </a:lvl5pPr>
            <a:lvl6pPr marL="1714500" lvl="5" indent="0">
              <a:buNone/>
              <a:defRPr sz="750"/>
            </a:lvl6pPr>
            <a:lvl7pPr marL="2057400" lvl="6" indent="0">
              <a:buNone/>
              <a:defRPr sz="750"/>
            </a:lvl7pPr>
            <a:lvl8pPr marL="2400300" lvl="7" indent="0">
              <a:buNone/>
              <a:defRPr sz="750"/>
            </a:lvl8pPr>
            <a:lvl9pPr marL="2743200" lvl="8" indent="0">
              <a:buNone/>
              <a:defRPr sz="75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54202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400"/>
            </a:lvl1pPr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49" cy="3655219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/>
            </a:lvl1pPr>
            <a:lvl2pPr marL="342900" lvl="1" indent="0">
              <a:buNone/>
              <a:defRPr sz="2100"/>
            </a:lvl2pPr>
            <a:lvl3pPr marL="685800" lvl="2" indent="0">
              <a:buNone/>
              <a:defRPr sz="1800"/>
            </a:lvl3pPr>
            <a:lvl4pPr marL="1028700" lvl="3" indent="0">
              <a:buNone/>
              <a:defRPr sz="1500"/>
            </a:lvl4pPr>
            <a:lvl5pPr marL="1371600" lvl="4" indent="0">
              <a:buNone/>
              <a:defRPr sz="1500"/>
            </a:lvl5pPr>
            <a:lvl6pPr marL="1714500" lvl="5" indent="0">
              <a:buNone/>
              <a:defRPr sz="1500"/>
            </a:lvl6pPr>
            <a:lvl7pPr marL="2057400" lvl="6" indent="0">
              <a:buNone/>
              <a:defRPr sz="1500"/>
            </a:lvl7pPr>
            <a:lvl8pPr marL="2400300" lvl="7" indent="0">
              <a:buNone/>
              <a:defRPr sz="1500"/>
            </a:lvl8pPr>
            <a:lvl9pPr marL="2743200" lvl="8" indent="0">
              <a:buNone/>
              <a:defRPr sz="15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200"/>
            </a:lvl1pPr>
            <a:lvl2pPr marL="342900" lvl="1" indent="0">
              <a:buNone/>
              <a:defRPr sz="1050"/>
            </a:lvl2pPr>
            <a:lvl3pPr marL="685800" lvl="2" indent="0">
              <a:buNone/>
              <a:defRPr sz="900"/>
            </a:lvl3pPr>
            <a:lvl4pPr marL="1028700" lvl="3" indent="0">
              <a:buNone/>
              <a:defRPr sz="750"/>
            </a:lvl4pPr>
            <a:lvl5pPr marL="1371600" lvl="4" indent="0">
              <a:buNone/>
              <a:defRPr sz="750"/>
            </a:lvl5pPr>
            <a:lvl6pPr marL="1714500" lvl="5" indent="0">
              <a:buNone/>
              <a:defRPr sz="750"/>
            </a:lvl6pPr>
            <a:lvl7pPr marL="2057400" lvl="6" indent="0">
              <a:buNone/>
              <a:defRPr sz="750"/>
            </a:lvl7pPr>
            <a:lvl8pPr marL="2400300" lvl="7" indent="0">
              <a:buNone/>
              <a:defRPr sz="750"/>
            </a:lvl8pPr>
            <a:lvl9pPr marL="2743200" lvl="8" indent="0">
              <a:buNone/>
              <a:defRPr sz="75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16004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8185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4500"/>
            </a:lvl1pPr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81815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2364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0195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1519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29841" y="273843"/>
            <a:ext cx="7886700" cy="99417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3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1800" b="1"/>
            </a:lvl1pPr>
            <a:lvl2pPr marL="342900" lvl="1" indent="0">
              <a:buNone/>
              <a:defRPr sz="1500" b="1"/>
            </a:lvl2pPr>
            <a:lvl3pPr marL="685800" lvl="2" indent="0">
              <a:buNone/>
              <a:defRPr sz="1350" b="1"/>
            </a:lvl3pPr>
            <a:lvl4pPr marL="1028700" lvl="3" indent="0">
              <a:buNone/>
              <a:defRPr sz="1200" b="1"/>
            </a:lvl4pPr>
            <a:lvl5pPr marL="1371600" lvl="4" indent="0">
              <a:buNone/>
              <a:defRPr sz="1200" b="1"/>
            </a:lvl5pPr>
            <a:lvl6pPr marL="1714500" lvl="5" indent="0">
              <a:buNone/>
              <a:defRPr sz="1200" b="1"/>
            </a:lvl6pPr>
            <a:lvl7pPr marL="2057400" lvl="6" indent="0">
              <a:buNone/>
              <a:defRPr sz="1200" b="1"/>
            </a:lvl7pPr>
            <a:lvl8pPr marL="2400300" lvl="7" indent="0">
              <a:buNone/>
              <a:defRPr sz="1200" b="1"/>
            </a:lvl8pPr>
            <a:lvl9pPr marL="2743200" lvl="8" indent="0">
              <a:buNone/>
              <a:defRPr sz="12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29151" y="1260873"/>
            <a:ext cx="3887390" cy="617933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1800" b="1"/>
            </a:lvl1pPr>
            <a:lvl2pPr marL="342900" lvl="1" indent="0">
              <a:buNone/>
              <a:defRPr sz="1500" b="1"/>
            </a:lvl2pPr>
            <a:lvl3pPr marL="685800" lvl="2" indent="0">
              <a:buNone/>
              <a:defRPr sz="1350" b="1"/>
            </a:lvl3pPr>
            <a:lvl4pPr marL="1028700" lvl="3" indent="0">
              <a:buNone/>
              <a:defRPr sz="1200" b="1"/>
            </a:lvl4pPr>
            <a:lvl5pPr marL="1371600" lvl="4" indent="0">
              <a:buNone/>
              <a:defRPr sz="1200" b="1"/>
            </a:lvl5pPr>
            <a:lvl6pPr marL="1714500" lvl="5" indent="0">
              <a:buNone/>
              <a:defRPr sz="1200" b="1"/>
            </a:lvl6pPr>
            <a:lvl7pPr marL="2057400" lvl="6" indent="0">
              <a:buNone/>
              <a:defRPr sz="1200" b="1"/>
            </a:lvl7pPr>
            <a:lvl8pPr marL="2400300" lvl="7" indent="0">
              <a:buNone/>
              <a:defRPr sz="1200" b="1"/>
            </a:lvl8pPr>
            <a:lvl9pPr marL="2743200" lvl="8" indent="0">
              <a:buNone/>
              <a:defRPr sz="12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0" cy="276344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7881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400"/>
            </a:lvl1pPr>
          </a:lstStyle>
          <a:p>
            <a:r>
              <a:t>Образец заголовка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49" cy="3655219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100"/>
            </a:lvl2pPr>
            <a:lvl3pPr lvl="2">
              <a:defRPr sz="1800"/>
            </a:lvl3pPr>
            <a:lvl4pPr lvl="3">
              <a:defRPr sz="1500"/>
            </a:lvl4pPr>
            <a:lvl5pPr lvl="4">
              <a:defRPr sz="1500"/>
            </a:lvl5pPr>
            <a:lvl6pPr lvl="5">
              <a:defRPr sz="1500"/>
            </a:lvl6pPr>
            <a:lvl7pPr lvl="6">
              <a:defRPr sz="1500"/>
            </a:lvl7pPr>
            <a:lvl8pPr lvl="7">
              <a:defRPr sz="1500"/>
            </a:lvl8pPr>
            <a:lvl9pPr lvl="8">
              <a:defRPr sz="15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200"/>
            </a:lvl1pPr>
            <a:lvl2pPr marL="342900" lvl="1" indent="0">
              <a:buNone/>
              <a:defRPr sz="1050"/>
            </a:lvl2pPr>
            <a:lvl3pPr marL="685800" lvl="2" indent="0">
              <a:buNone/>
              <a:defRPr sz="900"/>
            </a:lvl3pPr>
            <a:lvl4pPr marL="1028700" lvl="3" indent="0">
              <a:buNone/>
              <a:defRPr sz="750"/>
            </a:lvl4pPr>
            <a:lvl5pPr marL="1371600" lvl="4" indent="0">
              <a:buNone/>
              <a:defRPr sz="750"/>
            </a:lvl5pPr>
            <a:lvl6pPr marL="1714500" lvl="5" indent="0">
              <a:buNone/>
              <a:defRPr sz="750"/>
            </a:lvl6pPr>
            <a:lvl7pPr marL="2057400" lvl="6" indent="0">
              <a:buNone/>
              <a:defRPr sz="750"/>
            </a:lvl7pPr>
            <a:lvl8pPr marL="2400300" lvl="7" indent="0">
              <a:buNone/>
              <a:defRPr sz="750"/>
            </a:lvl8pPr>
            <a:lvl9pPr marL="2743200" lvl="8" indent="0">
              <a:buNone/>
              <a:defRPr sz="75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4443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400"/>
            </a:lvl1pPr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49" cy="3655219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/>
            </a:lvl1pPr>
            <a:lvl2pPr marL="342900" lvl="1" indent="0">
              <a:buNone/>
              <a:defRPr sz="2100"/>
            </a:lvl2pPr>
            <a:lvl3pPr marL="685800" lvl="2" indent="0">
              <a:buNone/>
              <a:defRPr sz="1800"/>
            </a:lvl3pPr>
            <a:lvl4pPr marL="1028700" lvl="3" indent="0">
              <a:buNone/>
              <a:defRPr sz="1500"/>
            </a:lvl4pPr>
            <a:lvl5pPr marL="1371600" lvl="4" indent="0">
              <a:buNone/>
              <a:defRPr sz="1500"/>
            </a:lvl5pPr>
            <a:lvl6pPr marL="1714500" lvl="5" indent="0">
              <a:buNone/>
              <a:defRPr sz="1500"/>
            </a:lvl6pPr>
            <a:lvl7pPr marL="2057400" lvl="6" indent="0">
              <a:buNone/>
              <a:defRPr sz="1500"/>
            </a:lvl7pPr>
            <a:lvl8pPr marL="2400300" lvl="7" indent="0">
              <a:buNone/>
              <a:defRPr sz="1500"/>
            </a:lvl8pPr>
            <a:lvl9pPr marL="2743200" lvl="8" indent="0">
              <a:buNone/>
              <a:defRPr sz="15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200"/>
            </a:lvl1pPr>
            <a:lvl2pPr marL="342900" lvl="1" indent="0">
              <a:buNone/>
              <a:defRPr sz="1050"/>
            </a:lvl2pPr>
            <a:lvl3pPr marL="685800" lvl="2" indent="0">
              <a:buNone/>
              <a:defRPr sz="900"/>
            </a:lvl3pPr>
            <a:lvl4pPr marL="1028700" lvl="3" indent="0">
              <a:buNone/>
              <a:defRPr sz="750"/>
            </a:lvl4pPr>
            <a:lvl5pPr marL="1371600" lvl="4" indent="0">
              <a:buNone/>
              <a:defRPr sz="750"/>
            </a:lvl5pPr>
            <a:lvl6pPr marL="1714500" lvl="5" indent="0">
              <a:buNone/>
              <a:defRPr sz="750"/>
            </a:lvl6pPr>
            <a:lvl7pPr marL="2057400" lvl="6" indent="0">
              <a:buNone/>
              <a:defRPr sz="750"/>
            </a:lvl7pPr>
            <a:lvl8pPr marL="2400300" lvl="7" indent="0">
              <a:buNone/>
              <a:defRPr sz="750"/>
            </a:lvl8pPr>
            <a:lvl9pPr marL="2743200" lvl="8" indent="0">
              <a:buNone/>
              <a:defRPr sz="75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9564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8088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6580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/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lvl="1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09.01.2025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lvl="1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lvl="1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6844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txStyles>
    <p:titleStyle>
      <a:defPPr/>
      <a:lvl1pPr lvl="0" algn="l">
        <a:lnSpc>
          <a:spcPct val="90000"/>
        </a:lnSpc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171450" lvl="0" indent="-171450" algn="l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lvl="1" indent="-171450" algn="l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/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lvl="1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09.01.2025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lvl="1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lvl="1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l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9574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defPPr/>
      <a:lvl1pPr lvl="0" algn="l">
        <a:lnSpc>
          <a:spcPct val="90000"/>
        </a:lnSpc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171450" lvl="0" indent="-171450" algn="l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lvl="1" indent="-171450" algn="l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hyperlink" Target="https://vk.com/psy_myvmeste" TargetMode="Externa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5.png"/><Relationship Id="rId7" Type="http://schemas.openxmlformats.org/officeDocument/2006/relationships/hyperlink" Target="https://vk.com/psy_myvmeste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hyperlink" Target="mailto:diagn.prof@bk.ru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dik-center.ru/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B14FC-C021-593F-2501-91E4669C1AF8}"/>
              </a:ext>
            </a:extLst>
          </p:cNvPr>
          <p:cNvSpPr txBox="1"/>
          <p:nvPr/>
        </p:nvSpPr>
        <p:spPr>
          <a:xfrm>
            <a:off x="1131848" y="1326995"/>
            <a:ext cx="6880303" cy="1653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" marR="20193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специалистов психолого-педагогического сопровождения по профилактике аутодеструктивного поведения среди обучающихся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9084D7-A02F-8471-28CC-373DD901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944" y="86683"/>
            <a:ext cx="1241028" cy="151973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516D76-F8A3-2351-4DFA-8DB82C297CC6}"/>
              </a:ext>
            </a:extLst>
          </p:cNvPr>
          <p:cNvSpPr/>
          <p:nvPr/>
        </p:nvSpPr>
        <p:spPr>
          <a:xfrm>
            <a:off x="359169" y="3696243"/>
            <a:ext cx="5640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Брагина Т.В.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отдела профилактики  безнадзорности, правонарушений </a:t>
            </a:r>
          </a:p>
          <a:p>
            <a:pPr>
              <a:buClrTx/>
              <a:buFontTx/>
              <a:buNone/>
            </a:pPr>
            <a:r>
              <a: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суицидального поведения обучающихся </a:t>
            </a:r>
          </a:p>
          <a:p>
            <a:pPr>
              <a:buClrTx/>
              <a:buFontTx/>
              <a:buNone/>
            </a:pPr>
            <a:r>
              <a: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«Центр диагностики и консультирования» Краснодарского края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40B4831E-0537-E80B-59DC-6C6B2B991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FA71BC-4471-B9FD-96FC-FFC48F2B7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308" y="69595"/>
            <a:ext cx="1243692" cy="152413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0BB92E-21B7-FDDE-C9F6-80113DE79E31}"/>
              </a:ext>
            </a:extLst>
          </p:cNvPr>
          <p:cNvSpPr/>
          <p:nvPr/>
        </p:nvSpPr>
        <p:spPr>
          <a:xfrm>
            <a:off x="2626036" y="130212"/>
            <a:ext cx="437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Навигатор профилактики (версия 2022)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B552FE-2EDB-1C79-161E-B7D93A5568E4}"/>
              </a:ext>
            </a:extLst>
          </p:cNvPr>
          <p:cNvSpPr/>
          <p:nvPr/>
        </p:nvSpPr>
        <p:spPr>
          <a:xfrm>
            <a:off x="1594624" y="497292"/>
            <a:ext cx="5575611" cy="5232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Цветовая индикация признаков рисков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Общий алгоритм действий для всех видов отклоняющегося поведения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943251-27C7-13ED-7216-E5595D9E9D21}"/>
              </a:ext>
            </a:extLst>
          </p:cNvPr>
          <p:cNvSpPr/>
          <p:nvPr/>
        </p:nvSpPr>
        <p:spPr>
          <a:xfrm>
            <a:off x="392631" y="4121759"/>
            <a:ext cx="3766277" cy="5847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Агрессивное поведение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231ABB-4119-F86E-6B96-AA05DB3BD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31" y="1281492"/>
            <a:ext cx="1734183" cy="27485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57E467-8F10-8FF7-96A5-A992F73DD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7971" y="1281492"/>
            <a:ext cx="1734183" cy="274856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0FBDB61-8A83-9809-1165-262A3C0DC7B1}"/>
              </a:ext>
            </a:extLst>
          </p:cNvPr>
          <p:cNvSpPr/>
          <p:nvPr/>
        </p:nvSpPr>
        <p:spPr>
          <a:xfrm>
            <a:off x="4985092" y="4084113"/>
            <a:ext cx="3782308" cy="5847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Суицидальное, самоповреждающее поведение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A207B68-B069-F3B0-A431-6B0676E2C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5091" y="1281492"/>
            <a:ext cx="1734183" cy="27485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7494A3E-933F-86D2-A5FD-63E67E1DE3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3217" y="1281492"/>
            <a:ext cx="1734182" cy="27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2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C84C5C29-9893-30B3-286B-21E003767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4E2E51-E741-8425-C552-2EED2B687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308" y="69595"/>
            <a:ext cx="1243692" cy="152413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D432EE-DC6F-3E50-617E-0BA9FB66A87E}"/>
              </a:ext>
            </a:extLst>
          </p:cNvPr>
          <p:cNvSpPr/>
          <p:nvPr/>
        </p:nvSpPr>
        <p:spPr>
          <a:xfrm>
            <a:off x="2626036" y="130212"/>
            <a:ext cx="437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Навигатор профилактики (версия 2022)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6298C9-51D2-02A6-F113-2BB5C30FB711}"/>
              </a:ext>
            </a:extLst>
          </p:cNvPr>
          <p:cNvSpPr/>
          <p:nvPr/>
        </p:nvSpPr>
        <p:spPr>
          <a:xfrm>
            <a:off x="1594624" y="497292"/>
            <a:ext cx="5575611" cy="5232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Цветовая индикация признаков рисков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Общий алгоритм действий для всех видов отклоняющегося поведения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047669-7038-1030-E0BC-27A5A7BB781A}"/>
              </a:ext>
            </a:extLst>
          </p:cNvPr>
          <p:cNvSpPr/>
          <p:nvPr/>
        </p:nvSpPr>
        <p:spPr>
          <a:xfrm>
            <a:off x="428816" y="4014629"/>
            <a:ext cx="3765727" cy="3385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 нападения обучающимся на ОО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CC1AD1-6FE9-5391-0820-316FCAAA6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16" y="1381372"/>
            <a:ext cx="1750096" cy="23558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EDF543-9E66-7560-160B-67DFD18FE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448" y="1381372"/>
            <a:ext cx="1750096" cy="235586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BFE13C-9B0F-9941-3EDD-9622D4832BF5}"/>
              </a:ext>
            </a:extLst>
          </p:cNvPr>
          <p:cNvSpPr/>
          <p:nvPr/>
        </p:nvSpPr>
        <p:spPr>
          <a:xfrm>
            <a:off x="4850033" y="4014629"/>
            <a:ext cx="3903849" cy="3385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Делинквентное поведение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BA027B-33C9-F60B-00D0-CC8B7FE35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033" y="1381373"/>
            <a:ext cx="1750096" cy="23558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091B63-1E86-FF36-EFD2-F7C20CAE3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8387" y="1381372"/>
            <a:ext cx="1755495" cy="235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8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A19ED5A4-707B-C03E-83B6-D1C6D3CCE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B5C4BD-5FF6-9BCF-B218-53AB032E0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308" y="69595"/>
            <a:ext cx="1243692" cy="152413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32127C-1FE2-CFEC-192F-6EE79465E578}"/>
              </a:ext>
            </a:extLst>
          </p:cNvPr>
          <p:cNvSpPr/>
          <p:nvPr/>
        </p:nvSpPr>
        <p:spPr>
          <a:xfrm>
            <a:off x="2626036" y="130212"/>
            <a:ext cx="437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Навигатор профилактики (версия 2022)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4660DE-AD49-5372-D43C-60558F2EAB0B}"/>
              </a:ext>
            </a:extLst>
          </p:cNvPr>
          <p:cNvSpPr/>
          <p:nvPr/>
        </p:nvSpPr>
        <p:spPr>
          <a:xfrm>
            <a:off x="1594624" y="497292"/>
            <a:ext cx="5575611" cy="5232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Цветовая индикация признаков рисков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Общий алгоритм действий для всех видов отклоняющегося поведения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2E209E-4C63-CE7D-7B0C-6B29C95AAEC9}"/>
              </a:ext>
            </a:extLst>
          </p:cNvPr>
          <p:cNvSpPr/>
          <p:nvPr/>
        </p:nvSpPr>
        <p:spPr>
          <a:xfrm>
            <a:off x="509393" y="4104505"/>
            <a:ext cx="3728069" cy="3385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Аддиктивное (зависимое) поведение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235AEA-ED73-BBC3-1BEE-15E9CB5C8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93" y="1387593"/>
            <a:ext cx="1734723" cy="26395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E332AF-65EB-F419-F11D-F32847A11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976" y="1387593"/>
            <a:ext cx="1773487" cy="263956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43CA283-2B6A-DD07-CBE4-6BA5B5447143}"/>
              </a:ext>
            </a:extLst>
          </p:cNvPr>
          <p:cNvSpPr/>
          <p:nvPr/>
        </p:nvSpPr>
        <p:spPr>
          <a:xfrm>
            <a:off x="4855004" y="4098940"/>
            <a:ext cx="3779603" cy="3385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Рискованное поведение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324773-D8CB-B418-CDFB-10A9778D4F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5004" y="1387593"/>
            <a:ext cx="1773487" cy="26395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E6C4AE0-060A-C40D-E681-C87186736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9456" y="1387593"/>
            <a:ext cx="1773486" cy="26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6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903" y="193139"/>
            <a:ext cx="1300097" cy="132068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26527" y="168336"/>
            <a:ext cx="6728314" cy="99417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buClrTx/>
            </a:pPr>
            <a:r>
              <a:rPr lang="ru-RU" sz="18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</a:t>
            </a:r>
          </a:p>
          <a:p>
            <a:pPr algn="ctr" defTabSz="685800">
              <a:buClrTx/>
            </a:pPr>
            <a:r>
              <a:rPr lang="ru-RU" sz="195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«Позитивное мышление, эмоции, жизнестойкость: </a:t>
            </a:r>
          </a:p>
          <a:p>
            <a:pPr algn="ctr" defTabSz="685800">
              <a:buClrTx/>
            </a:pPr>
            <a:r>
              <a:rPr lang="ru-RU" sz="195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учимся управлять собой» </a:t>
            </a:r>
            <a:endParaRPr lang="ru-RU" sz="19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191608" y="1267876"/>
            <a:ext cx="5097341" cy="394166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80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ru-RU" sz="1050" i="1" kern="1200" dirty="0">
                <a:latin typeface="Times New Roman" panose="02020603050405020304" pitchFamily="18" charset="0"/>
                <a:ea typeface="Calibri" panose="020F0502020204030204" pitchFamily="34" charset="0"/>
              </a:rPr>
              <a:t>Письмо Министерства просвещения Российской федерации «О направлении методического письма» (№ 07-3984 от 16.08.2024 г.) </a:t>
            </a:r>
          </a:p>
          <a:p>
            <a:pPr marL="0" indent="0" algn="just" defTabSz="68580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ru-RU" sz="1050" i="1" dirty="0"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05884" y="1662042"/>
            <a:ext cx="5677633" cy="3300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14000"/>
              </a:lnSpc>
              <a:spcBef>
                <a:spcPts val="450"/>
              </a:spcBef>
              <a:buClrTx/>
            </a:pPr>
            <a:r>
              <a:rPr lang="ru-RU" sz="1350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по проведению профилактических мероприятий с обучающимися образовательных организаций, направленных на формирование у них позитивного мышления, принципов здорового образа жизни, предупреждение суицидального поведения </a:t>
            </a:r>
          </a:p>
          <a:p>
            <a:pPr marL="257175" indent="-257175" algn="just" defTabSz="685800">
              <a:lnSpc>
                <a:spcPct val="114000"/>
              </a:lnSpc>
              <a:spcBef>
                <a:spcPts val="450"/>
              </a:spcBef>
              <a:buClrTx/>
              <a:buFont typeface="Symbol" panose="05050102010706020507" pitchFamily="18" charset="2"/>
              <a:buChar char=""/>
            </a:pPr>
            <a:r>
              <a:rPr lang="ru-RU" sz="1350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эмоциональных навыков обучающихся</a:t>
            </a:r>
          </a:p>
          <a:p>
            <a:pPr marL="257175" indent="-257175" algn="just" defTabSz="685800">
              <a:lnSpc>
                <a:spcPct val="114000"/>
              </a:lnSpc>
              <a:spcBef>
                <a:spcPts val="450"/>
              </a:spcBef>
              <a:buClrTx/>
              <a:buFont typeface="Symbol" panose="05050102010706020507" pitchFamily="18" charset="2"/>
              <a:buChar char=""/>
            </a:pPr>
            <a:r>
              <a:rPr lang="ru-RU" sz="1350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упражнений:</a:t>
            </a:r>
          </a:p>
          <a:p>
            <a:pPr marL="214313" indent="-214313" defTabSz="685800">
              <a:lnSpc>
                <a:spcPct val="114000"/>
              </a:lnSpc>
              <a:spcBef>
                <a:spcPts val="450"/>
              </a:spcBef>
              <a:buClrTx/>
              <a:buFontTx/>
              <a:buChar char="-"/>
            </a:pPr>
            <a:r>
              <a:rPr lang="ru-RU" sz="1350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развитие способности осознавать свои эмоции,                      управлять ими</a:t>
            </a:r>
          </a:p>
          <a:p>
            <a:pPr marL="214313" indent="-214313" algn="just" defTabSz="685800">
              <a:lnSpc>
                <a:spcPct val="114000"/>
              </a:lnSpc>
              <a:spcBef>
                <a:spcPts val="450"/>
              </a:spcBef>
              <a:buClrTx/>
              <a:buFontTx/>
              <a:buChar char="-"/>
            </a:pPr>
            <a:r>
              <a:rPr lang="ru-RU" sz="1350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выстраивания  межличностных коммуникаций</a:t>
            </a:r>
          </a:p>
          <a:p>
            <a:pPr marL="257175" indent="-257175" algn="just" defTabSz="685800">
              <a:lnSpc>
                <a:spcPct val="114000"/>
              </a:lnSpc>
              <a:spcBef>
                <a:spcPts val="450"/>
              </a:spcBef>
              <a:buClrTx/>
              <a:buFont typeface="Symbol" panose="05050102010706020507" pitchFamily="18" charset="2"/>
              <a:buChar char=""/>
            </a:pPr>
            <a:r>
              <a:rPr lang="ru-RU" sz="1350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ресурсы</a:t>
            </a:r>
          </a:p>
          <a:p>
            <a:pPr marL="257175" indent="-257175" defTabSz="685800">
              <a:lnSpc>
                <a:spcPct val="114000"/>
              </a:lnSpc>
              <a:spcBef>
                <a:spcPts val="450"/>
              </a:spcBef>
              <a:buClrTx/>
              <a:buFont typeface="Symbol" panose="05050102010706020507" pitchFamily="18" charset="2"/>
              <a:buChar char=""/>
            </a:pPr>
            <a:r>
              <a:rPr lang="ru-RU" sz="1350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Сценарии педагогических советов, родительских                                   собраний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42" y="1054642"/>
            <a:ext cx="2762230" cy="39317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209" y="2490836"/>
            <a:ext cx="1753248" cy="24955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6043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903" y="123022"/>
            <a:ext cx="1300097" cy="132068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3121" y="427272"/>
            <a:ext cx="6728314" cy="35609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buClrTx/>
            </a:pPr>
            <a:r>
              <a:rPr lang="ru-RU" sz="1800" b="1" kern="12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ПРОФИЛАКТИЧЕСКИЕ ПРОГРАММЫ  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178419" y="1162073"/>
            <a:ext cx="5097341" cy="605181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80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ru-RU" sz="1050" i="1" kern="12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Письмо Департамента государственной политики в сфере защиты прав детей </a:t>
            </a:r>
            <a:r>
              <a:rPr lang="ru-RU" sz="1050" i="1" kern="12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Минпросвещения</a:t>
            </a:r>
            <a:r>
              <a:rPr lang="ru-RU" sz="1050" i="1" kern="12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России «О методических материалах» </a:t>
            </a:r>
          </a:p>
          <a:p>
            <a:pPr marL="0" indent="0" algn="just" defTabSz="68580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ru-RU" sz="1050" i="1" kern="12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(№ 07-203 от 23.01.2025 г.) </a:t>
            </a:r>
          </a:p>
          <a:p>
            <a:pPr marL="0" indent="0" algn="just" defTabSz="68580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ru-RU" sz="1050" i="1" dirty="0">
              <a:solidFill>
                <a:srgbClr val="4472C4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0927" y="1672873"/>
            <a:ext cx="3616927" cy="351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lnSpc>
                <a:spcPct val="114000"/>
              </a:lnSpc>
              <a:spcBef>
                <a:spcPts val="450"/>
              </a:spcBef>
              <a:buClrTx/>
              <a:buFont typeface="Symbol" panose="05050102010706020507" pitchFamily="18" charset="2"/>
              <a:buChar char=""/>
            </a:pPr>
            <a:r>
              <a:rPr lang="ru-RU" sz="1350" kern="12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программа для обучающихся с задержкой психического развития, направленная на развитие коммуникативных навыков «Мир эмоций»</a:t>
            </a:r>
          </a:p>
          <a:p>
            <a:pPr marL="257175" indent="-257175" defTabSz="685800">
              <a:lnSpc>
                <a:spcPct val="114000"/>
              </a:lnSpc>
              <a:spcBef>
                <a:spcPts val="450"/>
              </a:spcBef>
              <a:buClrTx/>
              <a:buFont typeface="Symbol" panose="05050102010706020507" pitchFamily="18" charset="2"/>
              <a:buChar char=""/>
            </a:pPr>
            <a:r>
              <a:rPr lang="ru-RU" sz="1350" kern="12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жизнестойкости у подростков из зоны боевых действий и иных территорий повышенной опасности</a:t>
            </a:r>
          </a:p>
          <a:p>
            <a:pPr marL="257175" indent="-257175" defTabSz="685800">
              <a:lnSpc>
                <a:spcPct val="114000"/>
              </a:lnSpc>
              <a:spcBef>
                <a:spcPts val="450"/>
              </a:spcBef>
              <a:buClrTx/>
              <a:buFont typeface="Symbol" panose="05050102010706020507" pitchFamily="18" charset="2"/>
              <a:buChar char=""/>
            </a:pPr>
            <a:r>
              <a:rPr lang="ru-RU" sz="1350" kern="12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 проявления посттравматического стрессового расстройства у студентов, проживающих на территориях, прилегающих к зоне проведения специальной военной операции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45" y="1087612"/>
            <a:ext cx="2657483" cy="37826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853" y="1672872"/>
            <a:ext cx="1147403" cy="16332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307" y="2578504"/>
            <a:ext cx="1154936" cy="16439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484" y="3389752"/>
            <a:ext cx="1154936" cy="16439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5054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A8E41-8844-E87E-35D1-FEE382BB2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FA0576-0B79-BCA6-7AB2-558A2289E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903" y="123022"/>
            <a:ext cx="1300097" cy="13206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6A7EA7-ECB8-8F41-5DF4-9212B9225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31" y="970799"/>
            <a:ext cx="2556916" cy="25534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161941-1FF8-973E-0B92-52749E337247}"/>
              </a:ext>
            </a:extLst>
          </p:cNvPr>
          <p:cNvSpPr/>
          <p:nvPr/>
        </p:nvSpPr>
        <p:spPr>
          <a:xfrm>
            <a:off x="2044473" y="256478"/>
            <a:ext cx="579943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«Горячих линий» по оказанию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помощи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6420C6-B3F7-2259-B85E-8496F25F6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717" y="970799"/>
            <a:ext cx="2556916" cy="267043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2D070CE-DAE2-D2B3-E484-EF3DB17AEF67}"/>
              </a:ext>
            </a:extLst>
          </p:cNvPr>
          <p:cNvSpPr/>
          <p:nvPr/>
        </p:nvSpPr>
        <p:spPr>
          <a:xfrm>
            <a:off x="5863304" y="1262495"/>
            <a:ext cx="2954215" cy="92333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Чат-бот по оказанию психологической помощи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https://vk.com/psy_myvmeste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FDB3E1-008A-8E99-1662-7F6E432EF38B}"/>
              </a:ext>
            </a:extLst>
          </p:cNvPr>
          <p:cNvSpPr/>
          <p:nvPr/>
        </p:nvSpPr>
        <p:spPr>
          <a:xfrm>
            <a:off x="5863304" y="2607067"/>
            <a:ext cx="2954215" cy="1200329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Портал: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Растимдетей.рф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Психологический университет: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бытьродителем.рф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FA71BB-02B7-2FAC-661B-401B47FF1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746" y="3516001"/>
            <a:ext cx="1213890" cy="114089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763796F-C67A-2558-4D70-CB4364EBDF46}"/>
              </a:ext>
            </a:extLst>
          </p:cNvPr>
          <p:cNvSpPr/>
          <p:nvPr/>
        </p:nvSpPr>
        <p:spPr>
          <a:xfrm>
            <a:off x="250131" y="3766465"/>
            <a:ext cx="3011588" cy="1015663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childhelpline.ru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Сайт «Детский телефон доверия» ФКЦ МГППУ для детей, подростков, родителей (законных  представителей) и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278352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-42689" y="170440"/>
            <a:ext cx="1571277" cy="8643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44473" y="450518"/>
            <a:ext cx="4322017" cy="2539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«Горячих линий» по оказанию психологической помощи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398" y="3161390"/>
            <a:ext cx="1102841" cy="103652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959525" y="4238970"/>
            <a:ext cx="334394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childhelpline.ru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«Детский телефон доверия» ФКЦ МГППУ для детей, подростков, родителей (законных  представителей) и педагогических работников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58" y="3502993"/>
            <a:ext cx="2203969" cy="14380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0213" y="212174"/>
            <a:ext cx="1303880" cy="81722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61190" y="1099196"/>
            <a:ext cx="2440571" cy="415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Чат-бот по оказанию психологической помощи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https://vk.com/psy_myvmeste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61190" y="2065159"/>
            <a:ext cx="2440571" cy="5770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Портал: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Растимдетей.рф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университет: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бытьродителем.рф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131" y="970799"/>
            <a:ext cx="2556916" cy="25534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2406" y="879964"/>
            <a:ext cx="2215661" cy="23140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3839" y="2897261"/>
            <a:ext cx="2804113" cy="200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333" y="162867"/>
            <a:ext cx="1083658" cy="132142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4" y="883660"/>
            <a:ext cx="2378869" cy="237886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18" y="874956"/>
            <a:ext cx="2378155" cy="23781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90" y="874956"/>
            <a:ext cx="2378154" cy="23781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1" y="3435284"/>
            <a:ext cx="7357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2100" b="1" kern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сайт учреждения: </a:t>
            </a:r>
            <a:r>
              <a:rPr lang="en-US" sz="2100" b="1" kern="1200" dirty="0">
                <a:solidFill>
                  <a:srgbClr val="0563C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 tooltip="Новая версия сайта"/>
              </a:rPr>
              <a:t>cdik-center.ru</a:t>
            </a:r>
            <a:endParaRPr lang="ru-RU" sz="2100" b="1" kern="1200" dirty="0">
              <a:solidFill>
                <a:srgbClr val="0563C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685800">
              <a:buClrTx/>
              <a:defRPr/>
            </a:pPr>
            <a:r>
              <a:rPr lang="ru-RU" sz="2100" b="1" kern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адрес электронной почты:</a:t>
            </a:r>
            <a:r>
              <a:rPr lang="ru-RU" sz="2100" b="1" kern="12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100" b="1" kern="1200" dirty="0">
                <a:solidFill>
                  <a:srgbClr val="0078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/>
              </a:rPr>
              <a:t>diagn.prof@bk.ru</a:t>
            </a:r>
            <a:endParaRPr lang="en-US" sz="2100" b="1" kern="1200" dirty="0">
              <a:solidFill>
                <a:srgbClr val="0078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685800">
              <a:buClrTx/>
              <a:defRPr/>
            </a:pPr>
            <a:r>
              <a:rPr lang="ru-RU" sz="2100" b="1" kern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контактный телефон:</a:t>
            </a:r>
            <a:r>
              <a:rPr lang="ru-RU" sz="2100" b="1" kern="12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sz="2100" b="1" kern="1200" dirty="0">
                <a:solidFill>
                  <a:srgbClr val="0563C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(861) </a:t>
            </a:r>
            <a:r>
              <a:rPr lang="en-US" sz="2100" b="1" kern="1200" dirty="0">
                <a:solidFill>
                  <a:srgbClr val="0563C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992</a:t>
            </a:r>
            <a:r>
              <a:rPr lang="ru-RU" sz="2100" b="1" kern="1200" dirty="0">
                <a:solidFill>
                  <a:srgbClr val="0563C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sz="2100" b="1" kern="1200" dirty="0">
                <a:solidFill>
                  <a:srgbClr val="0563C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66</a:t>
            </a:r>
            <a:r>
              <a:rPr lang="ru-RU" sz="2100" b="1" kern="1200" dirty="0">
                <a:solidFill>
                  <a:srgbClr val="0563C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sz="2100" b="1" kern="1200" dirty="0">
                <a:solidFill>
                  <a:srgbClr val="0563C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73</a:t>
            </a:r>
            <a:endParaRPr lang="ru-RU" sz="2100" b="1" kern="1200" dirty="0">
              <a:solidFill>
                <a:srgbClr val="0563C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09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169" y="657797"/>
            <a:ext cx="1374342" cy="13045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58013" y="2924760"/>
            <a:ext cx="55859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800" b="1" kern="120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 учреждение,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800" b="1" kern="120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осуществляющее психолого-педагогическую                         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800" b="1" kern="120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и медико-социальную помощь</a:t>
            </a:r>
            <a:r>
              <a:rPr lang="en-US" sz="1800" b="1" kern="120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800" b="1" kern="120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«Центр диагностики и консультирования»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800" b="1" kern="120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Краснодарского края</a:t>
            </a:r>
            <a:endParaRPr lang="ru-RU" sz="1800" b="1" kern="1200" dirty="0">
              <a:solidFill>
                <a:srgbClr val="0022B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8" y="2400300"/>
            <a:ext cx="3337237" cy="25031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2096429" y="445025"/>
            <a:ext cx="5241072" cy="824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аутодеструктивного поведения среди подростков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952600" y="1651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Социальные факторы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039257" y="1397050"/>
            <a:ext cx="5569484" cy="9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Аутодеструктивное поведение подростков часто результат негативных социальных влияний. Проблемы в семье, давление сверстников и стандарты социальных сетей ведут к внутренним конфликтам и саморазрушению.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400" y="2682488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952600" y="2654895"/>
            <a:ext cx="2086657" cy="5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Эмоциональная поддержка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3039256" y="2468186"/>
            <a:ext cx="5569483" cy="106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Отсутствие эмоциональной поддержки в нестабильной среде приводит к попыткам снять напряжение. Подростки могут прибегать к самоповреждениям или злоупотреблению веществами как крику о помощи.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400" y="3713976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952599" y="3686383"/>
            <a:ext cx="2086657" cy="5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Необходимость вмешательства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039257" y="3654371"/>
            <a:ext cx="5569482" cy="100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Для решения проблемы требуется комплексный подход. Необходимо взаимодействие педагогов, родителей и специалистов для создания поддерживающей среды, что может снизить уровень аутодеструктивного поведения.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5509E-A3AD-5D3C-2276-028905A7B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0308" y="86683"/>
            <a:ext cx="1243692" cy="15241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1781710" y="366966"/>
            <a:ext cx="54534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видов аутодеструктивного поведения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1150279" y="1574666"/>
            <a:ext cx="189044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Самоповреждение</a:t>
            </a:r>
            <a:endParaRPr sz="16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591014" y="2349551"/>
            <a:ext cx="2460745" cy="212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Физические действия, направленные на причинение себе вреда, такие как порезы и ожоги, используются подростками для совладания с эмоциональной болью. Последствия включают риск травм и психоэмоциональные переживания.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3936900" y="1487851"/>
            <a:ext cx="1890441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Злоупотребление веществами</a:t>
            </a:r>
            <a:endParaRPr sz="16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3444754" y="2385700"/>
            <a:ext cx="2460746" cy="212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Употребление психоактивных веществ, таких как алкоголь и наркотики, приводит к зависимости, социальной изоляции и трудностям в учебе, когда подростки стремятся избежать стресса или наладить связи.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6723521" y="1581481"/>
            <a:ext cx="210107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Рискованные действия</a:t>
            </a:r>
            <a:endParaRPr sz="16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6298495" y="2322149"/>
            <a:ext cx="2460745" cy="212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Преступные действия и самоизоляция могут проявляться как борьба с внутренними конфликтами, что приводит к негативным последствиям, включая проблемы с законом и серьезные социальные затруднения.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D40605-1DD3-89DF-6705-3CE894045A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0308" y="86683"/>
            <a:ext cx="1243692" cy="15241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962615" y="445025"/>
            <a:ext cx="51072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профилактики аутодеструктивного поведения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1079500" y="1726856"/>
            <a:ext cx="2944438" cy="35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Эмоциональный интеллект</a:t>
            </a:r>
            <a:endParaRPr sz="16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500" y="3141524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1079500" y="3141524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Арт-терапия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B6CDFE-0065-4A3B-F57B-AAB98F396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308" y="126868"/>
            <a:ext cx="1243692" cy="15241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2FB876-E6EC-3C86-86AA-9C61F387F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88" y="2393606"/>
            <a:ext cx="506012" cy="506012"/>
          </a:xfrm>
          <a:prstGeom prst="rect">
            <a:avLst/>
          </a:prstGeom>
        </p:spPr>
      </p:pic>
      <p:sp>
        <p:nvSpPr>
          <p:cNvPr id="4" name="Google Shape;120;p18">
            <a:extLst>
              <a:ext uri="{FF2B5EF4-FFF2-40B4-BE49-F238E27FC236}">
                <a16:creationId xmlns:a16="http://schemas.microsoft.com/office/drawing/2014/main" id="{82064051-294A-0FAA-1371-DE3917CFBC43}"/>
              </a:ext>
            </a:extLst>
          </p:cNvPr>
          <p:cNvSpPr txBox="1"/>
          <p:nvPr/>
        </p:nvSpPr>
        <p:spPr>
          <a:xfrm>
            <a:off x="1079500" y="2497690"/>
            <a:ext cx="3161680" cy="35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Создание безопасной атмосферы</a:t>
            </a:r>
            <a:endParaRPr sz="16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A492FE-F5DF-E129-739A-166FA8183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1180" y="1260088"/>
            <a:ext cx="4469834" cy="33119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942831-B040-9330-E620-9F2E8DA8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895" y="81245"/>
            <a:ext cx="1243692" cy="1524132"/>
          </a:xfrm>
          <a:prstGeom prst="rect">
            <a:avLst/>
          </a:prstGeom>
        </p:spPr>
      </p:pic>
      <p:sp>
        <p:nvSpPr>
          <p:cNvPr id="7" name="Google Shape;95;p16">
            <a:extLst>
              <a:ext uri="{FF2B5EF4-FFF2-40B4-BE49-F238E27FC236}">
                <a16:creationId xmlns:a16="http://schemas.microsoft.com/office/drawing/2014/main" id="{6E188173-E4FB-8933-52F7-2AFE3B4D14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8370" y="270611"/>
            <a:ext cx="51072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профилактики аутодеструктивного поведения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5A55C8A-A444-5C87-28FF-6A4A7B57C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872613"/>
              </p:ext>
            </p:extLst>
          </p:nvPr>
        </p:nvGraphicFramePr>
        <p:xfrm>
          <a:off x="507380" y="1070518"/>
          <a:ext cx="8129239" cy="3756092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440491">
                  <a:extLst>
                    <a:ext uri="{9D8B030D-6E8A-4147-A177-3AD203B41FA5}">
                      <a16:colId xmlns:a16="http://schemas.microsoft.com/office/drawing/2014/main" val="1284882524"/>
                    </a:ext>
                  </a:extLst>
                </a:gridCol>
                <a:gridCol w="3039697">
                  <a:extLst>
                    <a:ext uri="{9D8B030D-6E8A-4147-A177-3AD203B41FA5}">
                      <a16:colId xmlns:a16="http://schemas.microsoft.com/office/drawing/2014/main" val="3288306383"/>
                    </a:ext>
                  </a:extLst>
                </a:gridCol>
                <a:gridCol w="4649051">
                  <a:extLst>
                    <a:ext uri="{9D8B030D-6E8A-4147-A177-3AD203B41FA5}">
                      <a16:colId xmlns:a16="http://schemas.microsoft.com/office/drawing/2014/main" val="2395394214"/>
                    </a:ext>
                  </a:extLst>
                </a:gridCol>
              </a:tblGrid>
              <a:tr h="359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Направление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профилактики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Содержание профилактических мероприятий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59" marR="31759" marT="0" marB="0"/>
                </a:tc>
                <a:extLst>
                  <a:ext uri="{0D108BD9-81ED-4DB2-BD59-A6C34878D82A}">
                    <a16:rowId xmlns:a16="http://schemas.microsoft.com/office/drawing/2014/main" val="1929663712"/>
                  </a:ext>
                </a:extLst>
              </a:tr>
              <a:tr h="814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Улучшение социальной среды для подростков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Улучшение социальной среды, в которой происходит взросление современного подростка: предотвращение сексуализации девушек в рекламе и СМИ, уменьшение давления со стороны системы образования, более справедливые условия найма на работу и т.п.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59" marR="31759" marT="0" marB="0"/>
                </a:tc>
                <a:extLst>
                  <a:ext uri="{0D108BD9-81ED-4DB2-BD59-A6C34878D82A}">
                    <a16:rowId xmlns:a16="http://schemas.microsoft.com/office/drawing/2014/main" val="2697664052"/>
                  </a:ext>
                </a:extLst>
              </a:tr>
              <a:tr h="1077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Психологическая помощь подростку в решении межличностных проблем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Поддержка со стороны родителей и сверстников помогает подростку справиться с чувствами фрустрации, гнева, напряжения, пустоты. При нарушениях в отношениях с родителями и сверстниками, а также в случае семейного конфликта или развода необходима профессиональная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психологическая помощь.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59" marR="31759" marT="0" marB="0"/>
                </a:tc>
                <a:extLst>
                  <a:ext uri="{0D108BD9-81ED-4DB2-BD59-A6C34878D82A}">
                    <a16:rowId xmlns:a16="http://schemas.microsoft.com/office/drawing/2014/main" val="540307976"/>
                  </a:ext>
                </a:extLst>
              </a:tr>
              <a:tr h="96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Избавление от фрустрации и улучшение качества эмоциональной регуляции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Проведение семинаров и тренингов с целью обучения подростков приемам адаптивной саморегуляции и выражения гнева. Семинары и тренинги могут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проводиться как в качестве превентивных общеобразовательных мероприятий, так и в рамках терапии.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59" marR="31759" marT="0" marB="0"/>
                </a:tc>
                <a:extLst>
                  <a:ext uri="{0D108BD9-81ED-4DB2-BD59-A6C34878D82A}">
                    <a16:rowId xmlns:a16="http://schemas.microsoft.com/office/drawing/2014/main" val="2233521529"/>
                  </a:ext>
                </a:extLst>
              </a:tr>
              <a:tr h="538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Повышение целостности и чувства собственной значимости у подростка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59" marR="317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Участие подростков в важных мероприятиях, волонтерских организациях, создания групп поддержки и т.п.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759" marR="31759" marT="0" marB="0"/>
                </a:tc>
                <a:extLst>
                  <a:ext uri="{0D108BD9-81ED-4DB2-BD59-A6C34878D82A}">
                    <a16:rowId xmlns:a16="http://schemas.microsoft.com/office/drawing/2014/main" val="7346167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A99CD6-09BC-B5BD-915C-93583BEC4396}"/>
              </a:ext>
            </a:extLst>
          </p:cNvPr>
          <p:cNvSpPr txBox="1"/>
          <p:nvPr/>
        </p:nvSpPr>
        <p:spPr>
          <a:xfrm>
            <a:off x="1661532" y="431551"/>
            <a:ext cx="54306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Уровни, методы и направления профилактики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C29E44-8DE8-01D0-F0A9-74D5BDD88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308" y="69595"/>
            <a:ext cx="1243692" cy="1524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CEBAA5-77EC-C33C-3EC9-12C272F2534C}"/>
              </a:ext>
            </a:extLst>
          </p:cNvPr>
          <p:cNvSpPr txBox="1"/>
          <p:nvPr/>
        </p:nvSpPr>
        <p:spPr>
          <a:xfrm>
            <a:off x="624468" y="1373658"/>
            <a:ext cx="7694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Первичная профилактика направлена на распространение знаний и обучение навыкам, касающимся общих вопросов охраны здоровья.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1D67B9-6471-2E03-C73C-A7F62763D4DF}"/>
              </a:ext>
            </a:extLst>
          </p:cNvPr>
          <p:cNvSpPr txBox="1"/>
          <p:nvPr/>
        </p:nvSpPr>
        <p:spPr>
          <a:xfrm>
            <a:off x="624468" y="2402473"/>
            <a:ext cx="76943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Вторичная профилактика направлена на раннее выявление деструкции.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22734-237B-4AB8-D0AF-88A87BF52172}"/>
              </a:ext>
            </a:extLst>
          </p:cNvPr>
          <p:cNvSpPr txBox="1"/>
          <p:nvPr/>
        </p:nvSpPr>
        <p:spPr>
          <a:xfrm>
            <a:off x="724829" y="3185067"/>
            <a:ext cx="7694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Третичная профилактика является, по сути, коррекцией, она направлена на снижение тяжести последствий аутодеструктивного поведения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2E8DCAD3-EFE2-5A1C-837E-22C2BE298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8EB434-56B0-1BA4-807E-CE51A07CE76D}"/>
              </a:ext>
            </a:extLst>
          </p:cNvPr>
          <p:cNvSpPr txBox="1"/>
          <p:nvPr/>
        </p:nvSpPr>
        <p:spPr>
          <a:xfrm>
            <a:off x="1661532" y="431551"/>
            <a:ext cx="54306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Уровни, методы и направления профилактики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630F8C-68EF-A82F-80BF-1F2C6BBE7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308" y="69595"/>
            <a:ext cx="1243692" cy="15241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254EC0-2CF0-E47F-80B0-0662C708613B}"/>
              </a:ext>
            </a:extLst>
          </p:cNvPr>
          <p:cNvSpPr txBox="1"/>
          <p:nvPr/>
        </p:nvSpPr>
        <p:spPr>
          <a:xfrm>
            <a:off x="724829" y="982118"/>
            <a:ext cx="76943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Вторичная профилактика направлена на раннее выявление деструкции.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EE4FF653-DA27-F30D-DB21-509105F87F7C}"/>
              </a:ext>
            </a:extLst>
          </p:cNvPr>
          <p:cNvSpPr txBox="1">
            <a:spLocks/>
          </p:cNvSpPr>
          <p:nvPr/>
        </p:nvSpPr>
        <p:spPr>
          <a:xfrm>
            <a:off x="590085" y="1471129"/>
            <a:ext cx="7963829" cy="311822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индивидуальной профилактической работы с обучающимися, оказавшимся в зоне потенциального риска (вторичная профилактика)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С обучающимися «группы риска» с целью предупреждения возникновения суицидальных попыток и суицидов. 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специалистов ОО на этапе вторичной профилактики: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Составляется список обучающихся «группы риска», выявленный по результатам плановых диагностик, сбору информации, наблюдениям.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психолого-педагогическом консилиуме разрабатывается комплексный план индивидуального психолого-педагогического сопровождения обучающихся, имеющих факторы риска аутодеструктивного (суицидального) поведения.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случае выявления у несовершеннолетнего по результатам проведения индивидуальной диагностики выраженного уровня тревоги (депрессии), в обязательном порядке незамедлительно информировать (письменно) родителей (законных представителей) и рекомендовать обратиться к специалисту для оказания специализированной медицинской помощи обучающемуся. В ходе беседы с родителями (законными представителями) заполняется акт беседы.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Отказ родителей (законных представителей) обучающихся «группы риска» от индивидуального психолого-педагогического сопровождения оформляется в письменном виде.</a:t>
            </a:r>
          </a:p>
        </p:txBody>
      </p:sp>
    </p:spTree>
    <p:extLst>
      <p:ext uri="{BB962C8B-B14F-4D97-AF65-F5344CB8AC3E}">
        <p14:creationId xmlns:p14="http://schemas.microsoft.com/office/powerpoint/2010/main" val="114316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48E57780-3379-D815-30ED-D5E4BE5C3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8ADF6D-DC94-0EDE-CBA3-5857711FE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308" y="69595"/>
            <a:ext cx="1243692" cy="152413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B2C8EE-4690-BFAE-D2FD-8ED1B3EC0764}"/>
              </a:ext>
            </a:extLst>
          </p:cNvPr>
          <p:cNvSpPr/>
          <p:nvPr/>
        </p:nvSpPr>
        <p:spPr>
          <a:xfrm>
            <a:off x="2626036" y="130212"/>
            <a:ext cx="437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Навигатор профилактики (версия 2022)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40990E-6C6A-686B-7A4A-B3132A695E1F}"/>
              </a:ext>
            </a:extLst>
          </p:cNvPr>
          <p:cNvSpPr/>
          <p:nvPr/>
        </p:nvSpPr>
        <p:spPr>
          <a:xfrm>
            <a:off x="1594624" y="497292"/>
            <a:ext cx="5575611" cy="5232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Цветовая индикация признаков рисков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Общий алгоритм действий для всех видов отклоняющегося поведения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6B0DFE-C2C3-E069-3C9D-6077AE63E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455" y="1387592"/>
            <a:ext cx="2503957" cy="32567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51BA16-CEF3-F9DB-0120-3CCC75069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351" y="1389441"/>
            <a:ext cx="2503957" cy="325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1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A6F424C5-53A1-EB89-45A2-D294E270E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168DEA-137E-940E-7716-A2CE94FAB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308" y="69595"/>
            <a:ext cx="1243692" cy="152413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7F83E-1A48-0FA0-C96A-1DFA72B45CB3}"/>
              </a:ext>
            </a:extLst>
          </p:cNvPr>
          <p:cNvSpPr/>
          <p:nvPr/>
        </p:nvSpPr>
        <p:spPr>
          <a:xfrm>
            <a:off x="2626036" y="130212"/>
            <a:ext cx="437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Навигатор профилактики (версия 2022)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066463-C81B-718E-62F1-AF4866DC99FF}"/>
              </a:ext>
            </a:extLst>
          </p:cNvPr>
          <p:cNvSpPr/>
          <p:nvPr/>
        </p:nvSpPr>
        <p:spPr>
          <a:xfrm>
            <a:off x="1594624" y="497292"/>
            <a:ext cx="5575611" cy="5232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Цветовая индикация признаков рисков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Общий алгоритм действий для всех видов отклоняющегося поведения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42CD31-E116-1F07-8FC1-028281261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93" y="1487502"/>
            <a:ext cx="1574512" cy="23420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3E7B82-6304-9BD7-7152-570EB22B9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731" y="1487503"/>
            <a:ext cx="1574513" cy="234203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92A0C2-B68B-8EEE-4BFC-E85366E45E22}"/>
              </a:ext>
            </a:extLst>
          </p:cNvPr>
          <p:cNvSpPr/>
          <p:nvPr/>
        </p:nvSpPr>
        <p:spPr>
          <a:xfrm>
            <a:off x="545093" y="3975903"/>
            <a:ext cx="3416151" cy="5847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Социально-психологическая дезадаптация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C64FE0-3249-6358-F4C9-97A0CE2E306E}"/>
              </a:ext>
            </a:extLst>
          </p:cNvPr>
          <p:cNvSpPr/>
          <p:nvPr/>
        </p:nvSpPr>
        <p:spPr>
          <a:xfrm>
            <a:off x="5219443" y="3984020"/>
            <a:ext cx="3444607" cy="5847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Раннее проблемное (отклоняющееся)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поведение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E88718-A5C9-6AE0-A08C-252B5A18E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443" y="1487503"/>
            <a:ext cx="1574513" cy="23420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3BACF-DB0B-DF9D-EBAB-0A15B098A9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0262" y="1487503"/>
            <a:ext cx="1574513" cy="23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06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840</Words>
  <Application>Microsoft Office PowerPoint</Application>
  <PresentationFormat>Экран (16:9)</PresentationFormat>
  <Paragraphs>128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Proxima Nova</vt:lpstr>
      <vt:lpstr>Symbol</vt:lpstr>
      <vt:lpstr>Times New Roman</vt:lpstr>
      <vt:lpstr>Тема Office</vt:lpstr>
      <vt:lpstr>1_Тема Office</vt:lpstr>
      <vt:lpstr>Презентация PowerPoint</vt:lpstr>
      <vt:lpstr>Проблема аутодеструктивного поведения среди подростков</vt:lpstr>
      <vt:lpstr>Классификация видов аутодеструктивного поведения</vt:lpstr>
      <vt:lpstr>Методы профилактики аутодеструктивного поведения</vt:lpstr>
      <vt:lpstr>Организация профилактики аутодеструктивного поведения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 безопасности</dc:creator>
  <cp:lastModifiedBy>User4_18</cp:lastModifiedBy>
  <cp:revision>10</cp:revision>
  <dcterms:modified xsi:type="dcterms:W3CDTF">2025-10-13T08:49:38Z</dcterms:modified>
</cp:coreProperties>
</file>